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6" r:id="rId9"/>
    <p:sldId id="263" r:id="rId10"/>
    <p:sldId id="264" r:id="rId11"/>
    <p:sldId id="265"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2" autoAdjust="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9AA2BEB8-44E5-40CF-ABB8-B1BE80A3F58C}" type="datetimeFigureOut">
              <a:rPr lang="en-US" smtClean="0"/>
              <a:t>2/5/2014</a:t>
            </a:fld>
            <a:endParaRPr lang="en-US"/>
          </a:p>
        </p:txBody>
      </p:sp>
      <p:sp>
        <p:nvSpPr>
          <p:cNvPr id="8" name="Slide Number Placeholder 7"/>
          <p:cNvSpPr>
            <a:spLocks noGrp="1"/>
          </p:cNvSpPr>
          <p:nvPr>
            <p:ph type="sldNum" sz="quarter" idx="11"/>
          </p:nvPr>
        </p:nvSpPr>
        <p:spPr/>
        <p:txBody>
          <a:bodyPr/>
          <a:lstStyle/>
          <a:p>
            <a:fld id="{657A8248-021A-43C2-9B39-77DEF6A5E8ED}"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A2BEB8-44E5-40CF-ABB8-B1BE80A3F58C}" type="datetimeFigureOut">
              <a:rPr lang="en-US" smtClean="0"/>
              <a:t>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7A8248-021A-43C2-9B39-77DEF6A5E8E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A2BEB8-44E5-40CF-ABB8-B1BE80A3F58C}" type="datetimeFigureOut">
              <a:rPr lang="en-US" smtClean="0"/>
              <a:t>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7A8248-021A-43C2-9B39-77DEF6A5E8E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A2BEB8-44E5-40CF-ABB8-B1BE80A3F58C}" type="datetimeFigureOut">
              <a:rPr lang="en-US" smtClean="0"/>
              <a:t>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7A8248-021A-43C2-9B39-77DEF6A5E8E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A2BEB8-44E5-40CF-ABB8-B1BE80A3F58C}" type="datetimeFigureOut">
              <a:rPr lang="en-US" smtClean="0"/>
              <a:t>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7A8248-021A-43C2-9B39-77DEF6A5E8E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9AA2BEB8-44E5-40CF-ABB8-B1BE80A3F58C}" type="datetimeFigureOut">
              <a:rPr lang="en-US" smtClean="0"/>
              <a:t>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7A8248-021A-43C2-9B39-77DEF6A5E8ED}" type="slidenum">
              <a:rPr lang="en-US" smtClean="0"/>
              <a:t>‹#›</a:t>
            </a:fld>
            <a:endParaRPr lang="en-US"/>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9AA2BEB8-44E5-40CF-ABB8-B1BE80A3F58C}" type="datetimeFigureOut">
              <a:rPr lang="en-US" smtClean="0"/>
              <a:t>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7A8248-021A-43C2-9B39-77DEF6A5E8ED}" type="slidenum">
              <a:rPr lang="en-US" smtClean="0"/>
              <a:t>‹#›</a:t>
            </a:fld>
            <a:endParaRPr lang="en-US"/>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AA2BEB8-44E5-40CF-ABB8-B1BE80A3F58C}" type="datetimeFigureOut">
              <a:rPr lang="en-US" smtClean="0"/>
              <a:t>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7A8248-021A-43C2-9B39-77DEF6A5E8E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A2BEB8-44E5-40CF-ABB8-B1BE80A3F58C}" type="datetimeFigureOut">
              <a:rPr lang="en-US" smtClean="0"/>
              <a:t>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7A8248-021A-43C2-9B39-77DEF6A5E8E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A2BEB8-44E5-40CF-ABB8-B1BE80A3F58C}" type="datetimeFigureOut">
              <a:rPr lang="en-US" smtClean="0"/>
              <a:t>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7A8248-021A-43C2-9B39-77DEF6A5E8E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A2BEB8-44E5-40CF-ABB8-B1BE80A3F58C}" type="datetimeFigureOut">
              <a:rPr lang="en-US" smtClean="0"/>
              <a:t>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7A8248-021A-43C2-9B39-77DEF6A5E8E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9AA2BEB8-44E5-40CF-ABB8-B1BE80A3F58C}" type="datetimeFigureOut">
              <a:rPr lang="en-US" smtClean="0"/>
              <a:t>2/5/2014</a:t>
            </a:fld>
            <a:endParaRPr lang="en-US"/>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657A8248-021A-43C2-9B39-77DEF6A5E8ED}" type="slidenum">
              <a:rPr lang="en-US" smtClean="0"/>
              <a:t>‹#›</a:t>
            </a:fld>
            <a:endParaRPr lang="en-US"/>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moorefoundation.co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homeschool.com/Articles/bookexcerpt/default.asp"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moorefoundation.com/article/5/moore-formula"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Raymond Moore</a:t>
            </a:r>
            <a:endParaRPr lang="en-US" dirty="0"/>
          </a:p>
        </p:txBody>
      </p:sp>
      <p:sp>
        <p:nvSpPr>
          <p:cNvPr id="3" name="Subtitle 2"/>
          <p:cNvSpPr>
            <a:spLocks noGrp="1"/>
          </p:cNvSpPr>
          <p:nvPr>
            <p:ph type="subTitle" idx="1"/>
          </p:nvPr>
        </p:nvSpPr>
        <p:spPr/>
        <p:txBody>
          <a:bodyPr/>
          <a:lstStyle/>
          <a:p>
            <a:r>
              <a:rPr lang="en-US" dirty="0" smtClean="0"/>
              <a:t>Katie Schwettmann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1524000"/>
            <a:ext cx="2819400" cy="367931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208538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 summarize the Moore Formula..</a:t>
            </a:r>
            <a:endParaRPr lang="en-US" dirty="0"/>
          </a:p>
        </p:txBody>
      </p:sp>
      <p:sp>
        <p:nvSpPr>
          <p:cNvPr id="3" name="Content Placeholder 2"/>
          <p:cNvSpPr>
            <a:spLocks noGrp="1"/>
          </p:cNvSpPr>
          <p:nvPr>
            <p:ph idx="1"/>
          </p:nvPr>
        </p:nvSpPr>
        <p:spPr/>
        <p:txBody>
          <a:bodyPr/>
          <a:lstStyle/>
          <a:p>
            <a:r>
              <a:rPr lang="en-US" dirty="0" smtClean="0"/>
              <a:t>High </a:t>
            </a:r>
            <a:r>
              <a:rPr lang="en-US" dirty="0"/>
              <a:t>success comes when close individual attention is paid to the needs of the student, following their interests and allowing them to mature at their own rate, with emphasis on </a:t>
            </a:r>
            <a:r>
              <a:rPr lang="en-US" dirty="0" smtClean="0"/>
              <a:t>work, </a:t>
            </a:r>
            <a:r>
              <a:rPr lang="en-US" dirty="0"/>
              <a:t>and service </a:t>
            </a:r>
            <a:r>
              <a:rPr lang="en-US" dirty="0" smtClean="0"/>
              <a:t>with </a:t>
            </a:r>
            <a:r>
              <a:rPr lang="en-US" dirty="0"/>
              <a:t>these non-academic learning opportunities receiving equal time to book learning. As the children learn to be diligent in their work application, it has been demonstrated that this diligence </a:t>
            </a:r>
            <a:r>
              <a:rPr lang="en-US" dirty="0" smtClean="0"/>
              <a:t>carries </a:t>
            </a:r>
            <a:r>
              <a:rPr lang="en-US" dirty="0"/>
              <a:t>over into their academic performance as well as they mature</a:t>
            </a:r>
            <a:r>
              <a:rPr lang="en-US" dirty="0" smtClean="0"/>
              <a:t>. </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80976"/>
            <a:ext cx="3048000" cy="20193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519686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Because of the success, achievements, and positive feedback my wife and I have been receiving, we decided to open our own online schooling system called the Moore Academy. </a:t>
            </a:r>
          </a:p>
          <a:p>
            <a:endParaRPr lang="en-US" dirty="0"/>
          </a:p>
          <a:p>
            <a:r>
              <a:rPr lang="en-US" dirty="0">
                <a:hlinkClick r:id="rId2"/>
              </a:rPr>
              <a:t>http://www.moorefoundation.com</a:t>
            </a:r>
            <a:r>
              <a:rPr lang="en-US" dirty="0" smtClean="0">
                <a:hlinkClick r:id="rId2"/>
              </a:rPr>
              <a:t>/</a:t>
            </a:r>
            <a:r>
              <a:rPr lang="en-US" dirty="0" smtClean="0"/>
              <a:t> </a:t>
            </a:r>
            <a:endParaRPr lang="en-US" dirty="0"/>
          </a:p>
        </p:txBody>
      </p:sp>
    </p:spTree>
    <p:extLst>
      <p:ext uri="{BB962C8B-B14F-4D97-AF65-F5344CB8AC3E}">
        <p14:creationId xmlns:p14="http://schemas.microsoft.com/office/powerpoint/2010/main" val="636421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Wife Dorothy suffered a stroke and passed </a:t>
            </a:r>
          </a:p>
          <a:p>
            <a:pPr marL="45720" indent="0">
              <a:buNone/>
            </a:pPr>
            <a:r>
              <a:rPr lang="en-US" dirty="0"/>
              <a:t> </a:t>
            </a:r>
            <a:r>
              <a:rPr lang="en-US" dirty="0" smtClean="0"/>
              <a:t>  away on February 22, 2005 at the age of 89.</a:t>
            </a:r>
            <a:endParaRPr lang="en-US" dirty="0"/>
          </a:p>
          <a:p>
            <a:pPr marL="45720" indent="0">
              <a:buNone/>
            </a:pPr>
            <a:r>
              <a:rPr lang="en-US" dirty="0" smtClean="0"/>
              <a:t>   I (Raymond Moore) passed away July 12, </a:t>
            </a:r>
          </a:p>
          <a:p>
            <a:pPr marL="45720" indent="0">
              <a:buNone/>
            </a:pPr>
            <a:r>
              <a:rPr lang="en-US" dirty="0" smtClean="0"/>
              <a:t>   2007 at the age of 91.</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1205345"/>
            <a:ext cx="1943100" cy="29527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4368800"/>
            <a:ext cx="3276600" cy="21844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220850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Little bit about me..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 have a wife Dorothy and three children, Dennis, Kathie, and Mari whom are all happily married with children of their own. </a:t>
            </a:r>
          </a:p>
          <a:p>
            <a:r>
              <a:rPr lang="en-US" dirty="0" smtClean="0"/>
              <a:t>I used to be a teacher, then became a principle then from there became a superintendent of California Public Schools.</a:t>
            </a:r>
          </a:p>
          <a:p>
            <a:r>
              <a:rPr lang="en-US" dirty="0" smtClean="0"/>
              <a:t>Completed my education at the University of Southern California where I received my PhD and then accepted the position of academic dean and president of several Seventh-day schools in the US, Japan, and the Philippines. </a:t>
            </a:r>
          </a:p>
          <a:p>
            <a:r>
              <a:rPr lang="en-US" dirty="0" smtClean="0"/>
              <a:t>I got the opportunity to serve under General MacArthur’s staff during World War II.</a:t>
            </a:r>
          </a:p>
          <a:p>
            <a:r>
              <a:rPr lang="en-US" dirty="0" smtClean="0"/>
              <a:t>After much schooling, the United States Office of Education invited me to be a higher education program officer. </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152400"/>
            <a:ext cx="2076450" cy="253623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539240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my journey began..</a:t>
            </a:r>
            <a:endParaRPr lang="en-US" dirty="0"/>
          </a:p>
        </p:txBody>
      </p:sp>
      <p:sp>
        <p:nvSpPr>
          <p:cNvPr id="3" name="Content Placeholder 2"/>
          <p:cNvSpPr>
            <a:spLocks noGrp="1"/>
          </p:cNvSpPr>
          <p:nvPr>
            <p:ph idx="1"/>
          </p:nvPr>
        </p:nvSpPr>
        <p:spPr/>
        <p:txBody>
          <a:bodyPr/>
          <a:lstStyle/>
          <a:p>
            <a:r>
              <a:rPr lang="en-US" dirty="0" smtClean="0"/>
              <a:t>In 1972, California was considering a law to make school compulsory for children as young as two and a half years old.</a:t>
            </a:r>
          </a:p>
          <a:p>
            <a:r>
              <a:rPr lang="en-US" dirty="0" smtClean="0"/>
              <a:t> The article I wrote about how absurd this was sending a child to school so young was published in Harper’s Newspaper. The article was soon republished by Reader’s Digest where it got very popular. From there, the editors requested a book from me. This point in my life was when I began writing my books on education.  </a:t>
            </a:r>
            <a:endParaRPr lang="en-US" dirty="0"/>
          </a:p>
        </p:txBody>
      </p:sp>
    </p:spTree>
    <p:extLst>
      <p:ext uri="{BB962C8B-B14F-4D97-AF65-F5344CB8AC3E}">
        <p14:creationId xmlns:p14="http://schemas.microsoft.com/office/powerpoint/2010/main" val="34727078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Beginning my research..</a:t>
            </a:r>
            <a:endParaRPr lang="en-US" dirty="0"/>
          </a:p>
        </p:txBody>
      </p:sp>
      <p:sp>
        <p:nvSpPr>
          <p:cNvPr id="3" name="Content Placeholder 2"/>
          <p:cNvSpPr>
            <a:spLocks noGrp="1"/>
          </p:cNvSpPr>
          <p:nvPr>
            <p:ph idx="1"/>
          </p:nvPr>
        </p:nvSpPr>
        <p:spPr/>
        <p:txBody>
          <a:bodyPr/>
          <a:lstStyle/>
          <a:p>
            <a:r>
              <a:rPr lang="en-US" dirty="0" smtClean="0"/>
              <a:t>As I worked in these high education programs, I began researching more about the effects of schooling on young children. This is when I changed my direction toward home schooling. My wife and I spent years working with courts to establish legal precedents for parents who wanted to home school their child. </a:t>
            </a:r>
            <a:endParaRPr lang="en-US" dirty="0"/>
          </a:p>
        </p:txBody>
      </p:sp>
    </p:spTree>
    <p:extLst>
      <p:ext uri="{BB962C8B-B14F-4D97-AF65-F5344CB8AC3E}">
        <p14:creationId xmlns:p14="http://schemas.microsoft.com/office/powerpoint/2010/main" val="12304447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Countries I have worked with courts in…</a:t>
            </a:r>
            <a:endParaRPr lang="en-US" dirty="0"/>
          </a:p>
        </p:txBody>
      </p:sp>
      <p:sp>
        <p:nvSpPr>
          <p:cNvPr id="3" name="Content Placeholder 2"/>
          <p:cNvSpPr>
            <a:spLocks noGrp="1"/>
          </p:cNvSpPr>
          <p:nvPr>
            <p:ph idx="1"/>
          </p:nvPr>
        </p:nvSpPr>
        <p:spPr/>
        <p:txBody>
          <a:bodyPr/>
          <a:lstStyle/>
          <a:p>
            <a:r>
              <a:rPr lang="en-US" dirty="0" smtClean="0"/>
              <a:t>United States</a:t>
            </a:r>
          </a:p>
          <a:p>
            <a:r>
              <a:rPr lang="en-US" dirty="0" smtClean="0"/>
              <a:t>South Africa</a:t>
            </a:r>
          </a:p>
          <a:p>
            <a:r>
              <a:rPr lang="en-US" dirty="0" smtClean="0"/>
              <a:t>West Germany</a:t>
            </a:r>
          </a:p>
          <a:p>
            <a:r>
              <a:rPr lang="en-US" dirty="0" smtClean="0"/>
              <a:t>Great Britain</a:t>
            </a:r>
          </a:p>
          <a:p>
            <a:r>
              <a:rPr lang="en-US" dirty="0" smtClean="0"/>
              <a:t>Japan </a:t>
            </a:r>
          </a:p>
          <a:p>
            <a:r>
              <a:rPr lang="en-US" dirty="0" smtClean="0"/>
              <a:t>Australia</a:t>
            </a:r>
          </a:p>
          <a:p>
            <a:r>
              <a:rPr lang="en-US" dirty="0" smtClean="0"/>
              <a:t>New Zealand</a:t>
            </a:r>
          </a:p>
          <a:p>
            <a:r>
              <a:rPr lang="en-US" dirty="0" smtClean="0"/>
              <a:t>Canada</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2343150"/>
            <a:ext cx="4343400" cy="32575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88507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I believe that children need more individualized attention</a:t>
            </a:r>
          </a:p>
          <a:p>
            <a:r>
              <a:rPr lang="en-US" dirty="0" smtClean="0"/>
              <a:t>Parents were sending their children to school at too young of an age</a:t>
            </a:r>
          </a:p>
          <a:p>
            <a:r>
              <a:rPr lang="en-US" dirty="0" smtClean="0"/>
              <a:t>This is the reason I wrote the book </a:t>
            </a:r>
            <a:r>
              <a:rPr lang="en-US" i="1" dirty="0" smtClean="0"/>
              <a:t>Better Late than Early </a:t>
            </a:r>
            <a:r>
              <a:rPr lang="en-US" dirty="0" smtClean="0"/>
              <a:t>and </a:t>
            </a:r>
            <a:r>
              <a:rPr lang="en-US" i="1" dirty="0" smtClean="0"/>
              <a:t>The Successful Homeschool Family Handbook  </a:t>
            </a:r>
            <a:endParaRPr lang="en-US" dirty="0" smtClean="0"/>
          </a:p>
          <a:p>
            <a:endParaRPr lang="en-US" dirty="0"/>
          </a:p>
        </p:txBody>
      </p:sp>
    </p:spTree>
    <p:extLst>
      <p:ext uri="{BB962C8B-B14F-4D97-AF65-F5344CB8AC3E}">
        <p14:creationId xmlns:p14="http://schemas.microsoft.com/office/powerpoint/2010/main" val="7510222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the books..</a:t>
            </a:r>
            <a:endParaRPr lang="en-US" dirty="0"/>
          </a:p>
        </p:txBody>
      </p:sp>
      <p:sp>
        <p:nvSpPr>
          <p:cNvPr id="3" name="Content Placeholder 2"/>
          <p:cNvSpPr>
            <a:spLocks noGrp="1"/>
          </p:cNvSpPr>
          <p:nvPr>
            <p:ph idx="1"/>
          </p:nvPr>
        </p:nvSpPr>
        <p:spPr/>
        <p:txBody>
          <a:bodyPr/>
          <a:lstStyle/>
          <a:p>
            <a:r>
              <a:rPr lang="en-US" dirty="0" smtClean="0"/>
              <a:t>Better Late than Early: It summarizes </a:t>
            </a:r>
            <a:r>
              <a:rPr lang="en-US" dirty="0"/>
              <a:t>research supporting </a:t>
            </a:r>
            <a:r>
              <a:rPr lang="en-US" dirty="0" smtClean="0"/>
              <a:t>my contention </a:t>
            </a:r>
            <a:r>
              <a:rPr lang="en-US" dirty="0"/>
              <a:t>that children are not psychologically ready for formal learning until age eight to ten. </a:t>
            </a:r>
            <a:r>
              <a:rPr lang="en-US" dirty="0"/>
              <a:t>I</a:t>
            </a:r>
            <a:r>
              <a:rPr lang="en-US" dirty="0" smtClean="0"/>
              <a:t> </a:t>
            </a:r>
            <a:r>
              <a:rPr lang="en-US" dirty="0"/>
              <a:t>suggest that waiting allows children to gain the maturity and logical skills necessary for formal work and prevents them from becoming frustrated and discouraged by attempts to handle material they are simply not yet ready to understand</a:t>
            </a:r>
            <a:r>
              <a:rPr lang="en-US" dirty="0" smtClean="0"/>
              <a:t>. </a:t>
            </a:r>
          </a:p>
          <a:p>
            <a:pPr marL="45720" indent="0">
              <a:buNone/>
            </a:pPr>
            <a:endParaRPr lang="en-US" dirty="0"/>
          </a:p>
          <a:p>
            <a:pPr marL="45720" indent="0">
              <a:buNone/>
            </a:pPr>
            <a:r>
              <a:rPr lang="en-US" dirty="0">
                <a:hlinkClick r:id="rId2"/>
              </a:rPr>
              <a:t>http://</a:t>
            </a:r>
            <a:r>
              <a:rPr lang="en-US" dirty="0" smtClean="0">
                <a:hlinkClick r:id="rId2"/>
              </a:rPr>
              <a:t>www.homeschool.com/Articles/bookexcerpt/default.asp</a:t>
            </a:r>
            <a:r>
              <a:rPr lang="en-US" dirty="0" smtClean="0"/>
              <a:t> </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0" y="233992"/>
            <a:ext cx="2286000" cy="256635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100316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p:txBody>
          <a:bodyPr/>
          <a:lstStyle/>
          <a:p>
            <a:r>
              <a:rPr lang="en-US" dirty="0" smtClean="0"/>
              <a:t>The Successful Homeschooling Family Handbook: Summarizes how to teach your child by using our home schooling system. My wife and I will show </a:t>
            </a:r>
            <a:r>
              <a:rPr lang="en-US" dirty="0"/>
              <a:t>you how to make homeschooling an easy-to-live-with family adventure in learning. This low-stress, low-cost program shows you how to build a curriculum around your child's needs and interests - and around a realistic family schedule. Instead of a cut-and-dried approach, you'll discover the freedom of a flexible program that encourages </a:t>
            </a:r>
            <a:r>
              <a:rPr lang="en-US" dirty="0" smtClean="0"/>
              <a:t>creativity and support. </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0"/>
            <a:ext cx="1981200" cy="2590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566782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My wife and I are strong believers in the educational principles of head, heart, and hand. My philosophy of balancing service, work, and study became known as the Moore Formula. </a:t>
            </a:r>
          </a:p>
          <a:p>
            <a:endParaRPr lang="en-US" dirty="0"/>
          </a:p>
          <a:p>
            <a:r>
              <a:rPr lang="en-US" dirty="0">
                <a:hlinkClick r:id="rId2"/>
              </a:rPr>
              <a:t>http://</a:t>
            </a:r>
            <a:r>
              <a:rPr lang="en-US" dirty="0" smtClean="0">
                <a:hlinkClick r:id="rId2"/>
              </a:rPr>
              <a:t>www.moorefoundation.com/article/5/moore-formula</a:t>
            </a:r>
            <a:r>
              <a:rPr lang="en-US" dirty="0" smtClean="0"/>
              <a:t> </a:t>
            </a:r>
            <a:endParaRPr lang="en-US" dirty="0"/>
          </a:p>
        </p:txBody>
      </p:sp>
    </p:spTree>
    <p:extLst>
      <p:ext uri="{BB962C8B-B14F-4D97-AF65-F5344CB8AC3E}">
        <p14:creationId xmlns:p14="http://schemas.microsoft.com/office/powerpoint/2010/main" val="129360010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1309</TotalTime>
  <Words>698</Words>
  <Application>Microsoft Office PowerPoint</Application>
  <PresentationFormat>On-screen Show (4:3)</PresentationFormat>
  <Paragraphs>43</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Perspective</vt:lpstr>
      <vt:lpstr>Raymond Moore</vt:lpstr>
      <vt:lpstr>Little bit about me..</vt:lpstr>
      <vt:lpstr>How my journey began..</vt:lpstr>
      <vt:lpstr>Beginning my research..</vt:lpstr>
      <vt:lpstr>Countries I have worked with courts in…</vt:lpstr>
      <vt:lpstr>PowerPoint Presentation</vt:lpstr>
      <vt:lpstr>About the books..</vt:lpstr>
      <vt:lpstr>Cont..</vt:lpstr>
      <vt:lpstr>PowerPoint Presentation</vt:lpstr>
      <vt:lpstr>To summarize the Moore Formula..</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Raymond Moore</dc:title>
  <dc:creator>Katie</dc:creator>
  <cp:lastModifiedBy>Katie</cp:lastModifiedBy>
  <cp:revision>14</cp:revision>
  <dcterms:created xsi:type="dcterms:W3CDTF">2014-02-05T21:12:26Z</dcterms:created>
  <dcterms:modified xsi:type="dcterms:W3CDTF">2014-02-06T19:01:57Z</dcterms:modified>
</cp:coreProperties>
</file>